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87" r:id="rId5"/>
    <p:sldId id="271" r:id="rId6"/>
    <p:sldId id="261" r:id="rId7"/>
    <p:sldId id="262" r:id="rId8"/>
    <p:sldId id="263" r:id="rId9"/>
    <p:sldId id="264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A5A5AD-E0B5-42EB-85D2-F1E6B55165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3E6CCC-8A77-4A36-86C9-14270BB2C6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4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from these first four graphs, teams that won the World Series skewed towards a higher batting average and lower strikeouts per game, and are distributed approximately even on the extra base-hits per game and walks per game.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E6CCC-8A77-4A36-86C9-14270BB2C6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8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again, we can see that teams that won the World Series skewed towards a lower hits allowed per game, walks allowed per game, and earned run average, while strikeouts allowed per game is remarkably constant.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3E6CCC-8A77-4A36-86C9-14270BB2C6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73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3C338-BA89-478C-B470-18CF9404E1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3C7A1-E02A-49A5-8A27-02689B3D3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14582-5A1E-42E8-8F5C-1E6E9D1F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E116B-4777-4EC2-BC45-1BE20E66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D0817-4E52-42FC-9BAB-0427AF063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5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D197-06B5-44CE-B642-00F706DDC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3DE54-B1D5-4336-B22E-D82000FD49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24FDC-2327-42B6-91F2-5E8E9DD9B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74404-C030-4B87-9C18-7949883E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7A8C4-6198-4A08-A574-D3F1C1E1F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67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563A8-8F24-471D-91F1-F3B20E82DB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ED296-C234-4F0E-A174-8FA99DE38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EC3EE-6D31-4C30-BA6C-472AEDA16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AC627-D928-4EE0-AF23-0FABB598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1AD3A-F570-4B80-BC48-10B9A363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8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02B96-CE64-4B88-9481-4F5A7C5AC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A5C6E-36F6-4C33-98D4-2E1F5F435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E3205-CA6A-4CC0-A02C-F3125AD0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7A3F8-9BA0-477B-A0E8-9590A7988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505E5-7FCF-4F7B-AEF1-C8830694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21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85C53-5C7A-412C-A0F4-6EC33AEA3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80953-72D3-4293-9D83-28249CD05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8BEC3-CA7D-4A7F-94CB-70C7D9A66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7B361-D107-4062-83D9-9ECF3B8D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DBA83-2186-4735-979B-E47B3487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27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A8E5B-DC09-44D6-8CA4-758562B4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F2232-B830-41EC-96D5-7577889D14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4DEFF5-558E-440C-BC50-78DE17C10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F1052-D747-4D34-B248-E5932E54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350D9-9476-41CD-A7B1-DEE40B79F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08976-909A-42C9-852C-20EC4682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91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ACE77-480F-4383-B9FC-B6581F62F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B24C0-39D2-43A7-A9E9-7D63BA289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97081-18F2-447D-88E5-D26796C54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C01276-B1F0-4BE9-A9C1-54541DD1B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D152D2-1456-43AC-94AD-9355E0FE7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A97FC-62FA-4972-8915-40B005E5C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FBA53A-17DD-4747-B4AD-4B3F7C6B9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D03A4-0C21-4CF5-BEBC-3FA60535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3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06939-9ABF-48DC-BAF0-5C4B2452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DC5C1D-BEBB-4A7B-B309-9E25754C1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67C78-8746-44E2-B268-AF001B5F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C9471-734B-4F8A-BDA7-511BB69C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34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D4ED3F-804B-44B0-8871-7661D4E09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2E04FE-08C2-44C2-B691-09912BCB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326CD-C0D1-43B6-B200-D52250D2F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67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4B54-3CC0-45F8-9462-1D6ED5371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0DD2A-8A21-4C7A-A0F4-C21862B7D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5D0B6-C52B-46A2-85D7-D0D3289892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53172-B03C-4927-8EA4-AE648F932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A3323F-E85E-4563-AC50-54C925211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5F0783-D6D6-4692-BCCF-D96BC62D7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18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AD7B6-0C90-407C-BA7E-12E1A58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5877D-B0F9-45EA-8907-9D98E6A33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27C7F1-AA8D-4501-8EA7-BB3CEC8DF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AD610-F300-4917-93F8-27C97765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64D2B-F15C-4EFE-BBFF-56B152870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32C7B-98CA-45E2-BE31-EAD12FB72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69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0900"/>
                    </a14:imgEffect>
                    <a14:imgEffect>
                      <a14:saturation sa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11EB50-EFC4-4411-8BA1-1AD1BD90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61E2B-979C-4240-9C8E-B7B08A6E5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BB8B-5D82-4FC0-997D-BFFC167C4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188117-F08E-4D5D-AEF1-7D6CA640D4F0}" type="datetimeFigureOut">
              <a:rPr lang="en-US" smtClean="0"/>
              <a:t>11/29/2021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A2750-44C9-41D9-8081-7061E6F0AC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87CB7-CD47-4376-953C-F5F29DB0D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4A92A-C719-49C1-8F2F-931921B1A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76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486-2E18-4A7B-9265-1AEE0CF3AF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Major League Baseball Team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K + 1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Zachary De Den, Mehedi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Toufiqe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Isaac Clark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 4355</a:t>
            </a:r>
          </a:p>
        </p:txBody>
      </p:sp>
    </p:spTree>
    <p:extLst>
      <p:ext uri="{BB962C8B-B14F-4D97-AF65-F5344CB8AC3E}">
        <p14:creationId xmlns:p14="http://schemas.microsoft.com/office/powerpoint/2010/main" val="251205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9652"/>
            <a:ext cx="9144000" cy="127728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 transformation on data is necessary, as residuals are randomly distributed between -3 and 3 in a horizontal band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possible outlier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490F0-ED22-42D4-AC52-B32F32489972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1970 to 1979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DE48B-DE50-4A01-9861-1C7C8EEE7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3" y="3734937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B41980-6F09-410B-950F-F63314616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30" y="3734936"/>
            <a:ext cx="3623939" cy="2856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76F810-03ED-4841-8D86-41E0C7DE5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8" y="3734937"/>
            <a:ext cx="3623939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1981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618" y="1061519"/>
            <a:ext cx="3617845" cy="4889115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outlier at point 183 (the 1978 Minnesota Twins).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team did not win the World Series that year (did not even make the playoffs).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of outlier and high leverage points can be conducted on why these teams either significantly over- or under-performed, respective to the decade they 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1970 to 1979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6C2228-1FAE-460B-8B0A-F538F931B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1061521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1475D-6095-4A59-97E8-92AEC92E9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4" y="3496872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76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F29CC-160F-415F-9A05-CB3749106E9B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1980 to 1989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709C5-29F5-4960-AEA7-46E5DE4A412F}"/>
              </a:ext>
            </a:extLst>
          </p:cNvPr>
          <p:cNvSpPr txBox="1">
            <a:spLocks/>
          </p:cNvSpPr>
          <p:nvPr/>
        </p:nvSpPr>
        <p:spPr>
          <a:xfrm>
            <a:off x="5855012" y="1095177"/>
            <a:ext cx="6056244" cy="3421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summary for full model fit yielded  a p-value &gt; 0.05 for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thus it was 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reduced model resulted: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WinPct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2.414206(BA) + 0.059892(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+ 0.007207(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+ 0.052850(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0.018665(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0.027983(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0.082814(ERA)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model passes ANOVA check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VIFs all less than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EF489-2B33-4DC5-B38D-3F6632C61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8" y="1095177"/>
            <a:ext cx="3714089" cy="253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DFBA8-7231-4E29-B326-536F1929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8" y="3954560"/>
            <a:ext cx="3714089" cy="253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06680E-99DD-461B-8029-C8D9BD423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893" y="4762558"/>
            <a:ext cx="5420481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885817-8CDB-4B03-8F62-F3E2AEEE2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208" y="6045032"/>
            <a:ext cx="4829849" cy="2667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665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9652"/>
            <a:ext cx="9144000" cy="127728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 transformation on data is necessary, as residuals are randomly distributed between -3 and 3 in a horizontal band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possible outlier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490F0-ED22-42D4-AC52-B32F32489972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1980 to 1989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36F3CA-E70C-4B30-9FD7-2EC8465C4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3" y="3734936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AC3356-BAC6-46E4-BF6B-E308C2FC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30" y="3734935"/>
            <a:ext cx="3623939" cy="28567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A7F56C-2FE9-4331-BF6E-C2606B586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8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773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618" y="1061520"/>
            <a:ext cx="3617845" cy="5127245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outlier at point 150 (the 1986 Pittsburgh Pirates).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in this decade is an overall outlier for all years from 1970 to 2019.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of outlier and high leverage points can be conducted on why these teams either significantly over- or under-performed, respective to the decade they 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1980 to 1989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05BB5-2641-4995-9F32-F5947C2F8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1" y="1061521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4882AC-7652-4705-B08F-B496B663D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4" y="3605939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85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F29CC-160F-415F-9A05-CB3749106E9B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1990 to 1999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709C5-29F5-4960-AEA7-46E5DE4A412F}"/>
              </a:ext>
            </a:extLst>
          </p:cNvPr>
          <p:cNvSpPr txBox="1">
            <a:spLocks/>
          </p:cNvSpPr>
          <p:nvPr/>
        </p:nvSpPr>
        <p:spPr>
          <a:xfrm>
            <a:off x="5855012" y="1095177"/>
            <a:ext cx="6056244" cy="3421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summary for full model fit yielded  a p-value &gt; 0.05 for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thus they were 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reduced model resulted: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WinPct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2.090529(BA) + 0.063346(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+ 0.043475(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0.011881(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0.085307(ERA)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model passes ANOVA check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VIFs all less than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3E2D36-81B5-49B4-B762-0DE1B559C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9" y="1095177"/>
            <a:ext cx="3714088" cy="253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1CED6-E679-461D-98E0-546B0E290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9" y="3994202"/>
            <a:ext cx="3714088" cy="2536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83EEAF-57BA-4120-92B1-50BC3C15D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944" y="4772083"/>
            <a:ext cx="5382376" cy="981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564E29-C5B5-450C-8038-71D584C7B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542" y="6008586"/>
            <a:ext cx="4119180" cy="350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29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9652"/>
            <a:ext cx="9144000" cy="127728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 transformation on data is necessary, as residuals are randomly distributed between -3 and 3 in a horizontal band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outliers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490F0-ED22-42D4-AC52-B32F32489972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1990 to 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9461EF-2146-4CEA-9876-19B8CFB9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4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04A4F-02B6-4FAF-9C59-61B5A8CF2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31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383301-5A2D-439A-A0B9-626335C1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8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998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618" y="1061521"/>
            <a:ext cx="3617845" cy="4014062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outliers detected but point 64 (the 1992 Los Angeles Dodgers) is borderline.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of high leverage points can be conducted on why these teams either significantly over- or under-performed, respective to the decade they 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1990 to 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8B372-4B67-4E50-9436-B066E9C7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0" y="1061521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38B41-5053-4ADE-8764-1CCAD524B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4" y="3429000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927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F29CC-160F-415F-9A05-CB3749106E9B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2000 to 2009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709C5-29F5-4960-AEA7-46E5DE4A412F}"/>
              </a:ext>
            </a:extLst>
          </p:cNvPr>
          <p:cNvSpPr txBox="1">
            <a:spLocks/>
          </p:cNvSpPr>
          <p:nvPr/>
        </p:nvSpPr>
        <p:spPr>
          <a:xfrm>
            <a:off x="5855012" y="1095177"/>
            <a:ext cx="6056244" cy="3421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summary for full model fit yielded  a p-value &gt; 0.05 for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thus they were 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reduced model resulted: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WinPct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2.516940(BA) + 0.049384(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+ 0.036088(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0.017588(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0.093843(ERA)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model passes ANOVA check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VIFs all less than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B644C-7CAB-4F6E-B065-4EEAFEA0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39" y="1095177"/>
            <a:ext cx="3714088" cy="253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1E2FC-8C9F-4453-B227-64F36183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9" y="3994201"/>
            <a:ext cx="3714088" cy="253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9A879-8ED5-4CA9-9C0E-1DBE19FD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654" y="4762558"/>
            <a:ext cx="5410955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5632A1-2424-41FC-BF57-5A7DE8F32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4631" y="6008589"/>
            <a:ext cx="5097000" cy="48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5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9652"/>
            <a:ext cx="9144000" cy="127728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 transformation on data is necessary, as residuals are randomly distributed between -3 and 3 in a horizontal band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possible outliers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490F0-ED22-42D4-AC52-B32F32489972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2000 to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F7BDCD-4066-46A3-B1D5-5BF94E98B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4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688846-81E9-44A9-8A1B-3D1388F4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31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D6D788-382B-44F3-8D11-A3B00E45D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8" y="3721683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04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486-2E18-4A7B-9265-1AEE0CF3A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3980"/>
            <a:ext cx="9144000" cy="679933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Set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548" y="1166191"/>
            <a:ext cx="11608904" cy="525856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 set,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Lahman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Baseball Database, was created by and is updated yearly by Sean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Lahman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database contains all recorded Major League Baseball statistics from 1871 to current day.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purpose of this project, we are constricting our analysis to the ‘modern’ era of baseball (years 1970 to 2019).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Years 1972, 1981, and 1994 were not included because the regular season was affected by player strikes.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 Variable: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Winning Percentage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 Variables: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Batting Average, Extra Base-hits per Game, Strikeouts per Game, Walks per Game, Hits Allowed per Game, Strikeouts Allowed per Game, Walks Allowed per Game, Earned Run Average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These predictors were chosen after careful thought to avoid extreme multicollinearity, as most baseball statistics are computed using the same discrete information.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analysis goal is to determine the characteristics that affects a team’s winning percentage for all years from 1970 to 2019, while also looking at each decade individually.</a:t>
            </a:r>
          </a:p>
        </p:txBody>
      </p:sp>
    </p:spTree>
    <p:extLst>
      <p:ext uri="{BB962C8B-B14F-4D97-AF65-F5344CB8AC3E}">
        <p14:creationId xmlns:p14="http://schemas.microsoft.com/office/powerpoint/2010/main" val="124016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618" y="1061521"/>
            <a:ext cx="3617845" cy="5629670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outliers at point 139 (the 2004 New York Yankees) and point 188 (the 2006 Cleveland Indians).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team that possibly over-performed (‘04 NYY) made the playoffs but did not win the World Series that year.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of high leverage points can be conducted on why these teams either significantly over- or under-performed, respective to the decade they 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2000 to 2009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A56C59-1BC4-4ADF-B379-215E8380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51" y="1061521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E1A2BB-EA53-41D9-8176-FA795AD9F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4" y="3429000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607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F29CC-160F-415F-9A05-CB3749106E9B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2010 to 2019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709C5-29F5-4960-AEA7-46E5DE4A412F}"/>
              </a:ext>
            </a:extLst>
          </p:cNvPr>
          <p:cNvSpPr txBox="1">
            <a:spLocks/>
          </p:cNvSpPr>
          <p:nvPr/>
        </p:nvSpPr>
        <p:spPr>
          <a:xfrm>
            <a:off x="5855012" y="1095177"/>
            <a:ext cx="6056244" cy="3421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summary for full model fit yielded  a p-value &gt; 0.05 for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thus they were 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reduced model resulted: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WinPct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1.583783(BA) + 0.087326(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+ 0.019093(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0.013714(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0.095286(ERA)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model passes ANOVA check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VIFs all less than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C570E-4BFD-443C-894D-C5BC76861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40" y="1095177"/>
            <a:ext cx="3714087" cy="2536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9416E-E95D-4FDE-ACF3-333876148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9" y="3996668"/>
            <a:ext cx="3714088" cy="25320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09DE26-3DBF-4EB3-A164-44BE8EA9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943" y="4718152"/>
            <a:ext cx="5382376" cy="10288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8A9F8D-7E88-4F95-93CC-79A7A1627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669" y="5948356"/>
            <a:ext cx="4992892" cy="474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8880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9652"/>
            <a:ext cx="9144000" cy="127728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 transformation on data is necessary, as residuals are randomly distributed between -3 and 3 in a horizontal band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possible outlier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490F0-ED22-42D4-AC52-B32F32489972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2010 to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F50A40-D95B-4210-8653-1FDE1AE44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4" y="3734935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8DACD8-261F-430F-98AC-6DB5579EE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31" y="3721683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4A3365-DDE2-42CD-B51A-BD409507C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8" y="3685687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183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2618" y="1061521"/>
            <a:ext cx="3617845" cy="544564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outlier at point 139 (the 2016 Texas Rangers).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in this decade is an overall outlier for all years from 1970 to 2019.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team lost the World Series that year.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of high leverage points can be conducted on why these teams either significantly over- or under-performed, respective to the decade they 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2010 to 2019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8FA39-B789-4DDA-8BD0-3AA74AD27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0" y="1061521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E0F2A5-91F5-420A-A64F-00CB04F1A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4" y="3537978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263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692" y="1061522"/>
            <a:ext cx="11498771" cy="4635894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Variables Batting Average, Extra Base-hits per Game, Walks per Game, and Earned Run Average appear on all reduced models.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can seek to answer why remaining variables could be dropped from those decade’s model. </a:t>
            </a: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What was unique about play style during that time?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Overall, we can conclude that teams that can hit for a high average and power, get on base via walks at a high rate, and keep a low earned run average are more likely to have a high winning percentage, thus putting them in a better position to make the post-season.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mentioned previously, predictors were chosen to keep extreme multicollinearity to a minimum. However, we acknowledge that given the nature of baseball statistics, multicollinearity may be unavoidable when choosing different predictors.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comparisons and analysis can be done through other analytic means developed for baseball statistics, such as the Pythagorean Win-Loss ratio, which estimates the percentage of games a team “should” have won based on the number of runs scored and runs allowed.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E5C530-1039-4E15-887F-4FF217DF5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70" y="5931943"/>
            <a:ext cx="7485059" cy="6827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9729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F486-2E18-4A7B-9265-1AEE0CF3AF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0972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 and Response Variable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652" y="2234509"/>
            <a:ext cx="6016487" cy="4027919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Predictors: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Batting Average: H/AB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 Base-hits per Game: (X2B + X3B + HR)/G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Strikeouts per Game: SO/G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per Game: BB/G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Hits Allowed per Game: HA/G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Strikeouts Allowed per Game: SOA/G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Walks Allowed per Game: BBA/G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Earned Run Average: (ER/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IPouts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)*9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Response: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Winning Percentage: W/G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07A4EA-6BDC-4050-923B-08256E6211E7}"/>
              </a:ext>
            </a:extLst>
          </p:cNvPr>
          <p:cNvSpPr txBox="1"/>
          <p:nvPr/>
        </p:nvSpPr>
        <p:spPr>
          <a:xfrm rot="10800000" flipH="1" flipV="1">
            <a:off x="7726015" y="2540308"/>
            <a:ext cx="2941985" cy="34163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 = Hits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 = At Bats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 = Games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X2B = Doubles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X3B = Triples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 = Home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 = Strikeouts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 = Walks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 = Strikeouts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 = Walks Allowed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 = Earned Runs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IPouts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Innings Pitched</a:t>
            </a:r>
          </a:p>
        </p:txBody>
      </p:sp>
    </p:spTree>
    <p:extLst>
      <p:ext uri="{BB962C8B-B14F-4D97-AF65-F5344CB8AC3E}">
        <p14:creationId xmlns:p14="http://schemas.microsoft.com/office/powerpoint/2010/main" val="339517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1C2B05-F771-4B00-BF7C-B12DFECCE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02" y="185552"/>
            <a:ext cx="3782521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174E01-FC1D-4CAC-8DCF-796F004C5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177" y="185551"/>
            <a:ext cx="3782520" cy="29817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BBBB93-7D0A-44BB-A4BC-7FF0DDE5A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03" y="3690732"/>
            <a:ext cx="3782520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A0D78F-1773-44F9-8644-CB5F81CE1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176" y="3690732"/>
            <a:ext cx="3782521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0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27473-98C7-4BC0-B994-742C68CBF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302" y="185552"/>
            <a:ext cx="3782520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C111D-DA1F-4DAB-9C0D-C92740B0A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178" y="185552"/>
            <a:ext cx="3782520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1A9341-16FC-4170-97DE-8375755F3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302" y="3689406"/>
            <a:ext cx="3782520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365D2C-D1BE-4FA0-B3BB-F4A98A90F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178" y="3689406"/>
            <a:ext cx="3782520" cy="29817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00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55012" y="1095177"/>
            <a:ext cx="6056244" cy="3421615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summary for full model fit yielded  a p-value &gt; 0.05 for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thus they were 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reduced model resulted: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WinPct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2.100389(BA) + 0.065383(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+ 0.039340(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0.016836(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0.017275(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0.079799(ERA)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model passes ANOVA check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VIFs all less than 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5F8B79-F671-4855-A7F9-5318FC852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073" y="893817"/>
            <a:ext cx="3587874" cy="2772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36FD5C-B72E-4A9D-8CD9-70FE0699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73" y="3918424"/>
            <a:ext cx="3587876" cy="2772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6F816C-2D45-4ECA-B33D-37B6EB901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473" y="4718152"/>
            <a:ext cx="5363323" cy="10002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363021-0E00-4A77-BD5F-A6E645784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423" y="6036732"/>
            <a:ext cx="4835422" cy="3304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B39715D-BD3B-4BA2-B004-F49899D2200A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1970 to 2019</a:t>
            </a:r>
          </a:p>
        </p:txBody>
      </p:sp>
    </p:spTree>
    <p:extLst>
      <p:ext uri="{BB962C8B-B14F-4D97-AF65-F5344CB8AC3E}">
        <p14:creationId xmlns:p14="http://schemas.microsoft.com/office/powerpoint/2010/main" val="375758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399652"/>
            <a:ext cx="9144000" cy="1277287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other transformation on data is necessary, as residuals are randomly distributed between -3 and 3 in a horizontal band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possible outliers noticed.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3490F0-ED22-42D4-AC52-B32F32489972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1970 to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E95F-142F-42F3-8518-7A6116CBA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33" y="3734937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9EEAFF-1B49-4F0C-B6C1-FCB89C92A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031" y="3734937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7B340E-E640-4000-A7D7-D55436191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329" y="3734937"/>
            <a:ext cx="3623938" cy="28567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000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394E6B3-1A2E-496C-9BAB-414DFF343D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9122" y="1074774"/>
            <a:ext cx="3617845" cy="5283823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Possible outliers at point 372 (the 1986 Pittsburgh Pirates), point 960 (the 2008 Los Angeles Angels), and point 1214 (the 2016 Texas Rangers).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 teams that possibly over-performed (‘08 LAA, ‘16 TEX) made the playoffs in their respective years but did not win the World Series.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analysis of outliers and high leverage points can be conducted on why these teams either significantly over- or under-performed.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22F40E0-5F3C-49A4-AE8D-B7CB5D7AA8B0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1970 to 2019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3B761-91EB-4D2F-B95D-37DAEB92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48" y="1074774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00ECD4-231C-4B35-8B40-19DE8CF2B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684" y="3574774"/>
            <a:ext cx="3766632" cy="2969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490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0EF29CC-160F-415F-9A05-CB3749106E9B}"/>
              </a:ext>
            </a:extLst>
          </p:cNvPr>
          <p:cNvSpPr txBox="1">
            <a:spLocks/>
          </p:cNvSpPr>
          <p:nvPr/>
        </p:nvSpPr>
        <p:spPr>
          <a:xfrm>
            <a:off x="1524000" y="166810"/>
            <a:ext cx="9144000" cy="7270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for years 1970 to 1979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DF709C5-29F5-4960-AEA7-46E5DE4A412F}"/>
              </a:ext>
            </a:extLst>
          </p:cNvPr>
          <p:cNvSpPr txBox="1">
            <a:spLocks/>
          </p:cNvSpPr>
          <p:nvPr/>
        </p:nvSpPr>
        <p:spPr>
          <a:xfrm>
            <a:off x="5855012" y="1095177"/>
            <a:ext cx="6056244" cy="3421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Regression summary for full model fit yielded  a p-value &gt; 0.05 for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thus they were removed.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reduced model resulted: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WinPct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2.133340(BA) + 0.073372(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+ 0.043517(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0.006711(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bbapg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– 0.101881(ERA)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model passes ANOVA check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VIFs all less than 10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FE8FF-58D8-4A2B-A84E-A9F7A2953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41" y="1095177"/>
            <a:ext cx="3714089" cy="253697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9FBA09-76C8-41D0-87CF-76103E468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438" y="3944312"/>
            <a:ext cx="3714092" cy="2536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250CEE-5212-4791-991D-8358F87AE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419" y="4718152"/>
            <a:ext cx="5401429" cy="10097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30BE0C-FE0C-45C6-866D-45A48F147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1252" y="5992719"/>
            <a:ext cx="4706592" cy="3760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978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7681</TotalTime>
  <Words>1630</Words>
  <Application>Microsoft Office PowerPoint</Application>
  <PresentationFormat>Widescreen</PresentationFormat>
  <Paragraphs>125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Major League Baseball Team Performance Analysis</vt:lpstr>
      <vt:lpstr>Data Set Information</vt:lpstr>
      <vt:lpstr>Predictor and Response Variable Description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Major League Baseball Team Performance Analysis</dc:title>
  <dc:creator>Zachary De Den</dc:creator>
  <cp:lastModifiedBy>Zachary De Den</cp:lastModifiedBy>
  <cp:revision>8</cp:revision>
  <dcterms:created xsi:type="dcterms:W3CDTF">2021-11-23T16:15:15Z</dcterms:created>
  <dcterms:modified xsi:type="dcterms:W3CDTF">2021-11-29T18:07:20Z</dcterms:modified>
</cp:coreProperties>
</file>